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601200" cy="12801600" type="A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47" userDrawn="1">
          <p15:clr>
            <a:srgbClr val="A4A3A4"/>
          </p15:clr>
        </p15:guide>
        <p15:guide id="2" pos="23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72" d="100"/>
          <a:sy n="172" d="100"/>
        </p:scale>
        <p:origin x="126" y="-8202"/>
      </p:cViewPr>
      <p:guideLst>
        <p:guide orient="horz" pos="5347"/>
        <p:guide pos="23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03876-877A-46DD-94A9-3004363C9482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49475" y="1235075"/>
            <a:ext cx="24987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771DC-8E99-4C1B-9396-E3EE4200CE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776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8A15-6782-4393-A5DF-A27627497060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E2C5-4259-4962-8A7B-21A3D0D87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75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8A15-6782-4393-A5DF-A27627497060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E2C5-4259-4962-8A7B-21A3D0D87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330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8A15-6782-4393-A5DF-A27627497060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E2C5-4259-4962-8A7B-21A3D0D87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323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8A15-6782-4393-A5DF-A27627497060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E2C5-4259-4962-8A7B-21A3D0D87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405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8A15-6782-4393-A5DF-A27627497060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E2C5-4259-4962-8A7B-21A3D0D87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52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8A15-6782-4393-A5DF-A27627497060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E2C5-4259-4962-8A7B-21A3D0D87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440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8A15-6782-4393-A5DF-A27627497060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E2C5-4259-4962-8A7B-21A3D0D87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06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8A15-6782-4393-A5DF-A27627497060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E2C5-4259-4962-8A7B-21A3D0D87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398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8A15-6782-4393-A5DF-A27627497060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E2C5-4259-4962-8A7B-21A3D0D87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86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8A15-6782-4393-A5DF-A27627497060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E2C5-4259-4962-8A7B-21A3D0D87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27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8A15-6782-4393-A5DF-A27627497060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E2C5-4259-4962-8A7B-21A3D0D87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1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68A15-6782-4393-A5DF-A27627497060}" type="datetimeFigureOut">
              <a:rPr lang="de-DE" smtClean="0"/>
              <a:t>01.02.2023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CE2C5-4259-4962-8A7B-21A3D0D87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95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412DB4-FF68-F56A-C306-0E760AFDF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915" y="7856589"/>
            <a:ext cx="2601280" cy="729765"/>
          </a:xfrm>
        </p:spPr>
        <p:txBody>
          <a:bodyPr>
            <a:noAutofit/>
          </a:bodyPr>
          <a:lstStyle/>
          <a:p>
            <a:r>
              <a:rPr lang="de-DE" sz="4800" b="1" u="sng" dirty="0" err="1"/>
              <a:t>Iphone</a:t>
            </a:r>
            <a:r>
              <a:rPr lang="de-DE" sz="4800" b="1" u="sng" dirty="0"/>
              <a:t> 4</a:t>
            </a: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9D15A5CE-FD0F-704B-F051-0DCD6159D542}"/>
              </a:ext>
            </a:extLst>
          </p:cNvPr>
          <p:cNvCxnSpPr/>
          <p:nvPr/>
        </p:nvCxnSpPr>
        <p:spPr>
          <a:xfrm>
            <a:off x="317500" y="10033000"/>
            <a:ext cx="8928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A3EE3D1-435E-E8AF-290A-7419911E7B17}"/>
              </a:ext>
            </a:extLst>
          </p:cNvPr>
          <p:cNvSpPr/>
          <p:nvPr/>
        </p:nvSpPr>
        <p:spPr>
          <a:xfrm>
            <a:off x="7242175" y="2260800"/>
            <a:ext cx="2088000" cy="414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CC261F6D-4C2A-928A-E594-DAE09082C2BD}"/>
              </a:ext>
            </a:extLst>
          </p:cNvPr>
          <p:cNvSpPr/>
          <p:nvPr/>
        </p:nvSpPr>
        <p:spPr>
          <a:xfrm>
            <a:off x="271025" y="3163510"/>
            <a:ext cx="2088000" cy="414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4FAE2A3C-2305-C5F9-A509-96908CC4614B}"/>
              </a:ext>
            </a:extLst>
          </p:cNvPr>
          <p:cNvGrpSpPr/>
          <p:nvPr/>
        </p:nvGrpSpPr>
        <p:grpSpPr>
          <a:xfrm>
            <a:off x="4285130" y="2073893"/>
            <a:ext cx="1528550" cy="3605319"/>
            <a:chOff x="3453325" y="1764020"/>
            <a:chExt cx="1528550" cy="3605319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09976B1A-3419-11B3-1A2E-CD04A0D7536B}"/>
                </a:ext>
              </a:extLst>
            </p:cNvPr>
            <p:cNvSpPr/>
            <p:nvPr/>
          </p:nvSpPr>
          <p:spPr>
            <a:xfrm>
              <a:off x="4333875" y="2309339"/>
              <a:ext cx="648000" cy="3060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BDC36F33-9F7A-8821-332D-92C59C023896}"/>
                </a:ext>
              </a:extLst>
            </p:cNvPr>
            <p:cNvSpPr/>
            <p:nvPr/>
          </p:nvSpPr>
          <p:spPr>
            <a:xfrm>
              <a:off x="3453325" y="1764020"/>
              <a:ext cx="1080000" cy="540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1" name="Rechteck 10">
            <a:extLst>
              <a:ext uri="{FF2B5EF4-FFF2-40B4-BE49-F238E27FC236}">
                <a16:creationId xmlns:a16="http://schemas.microsoft.com/office/drawing/2014/main" id="{1DD84DC3-E3E5-911F-BA6A-C039DCEE9018}"/>
              </a:ext>
            </a:extLst>
          </p:cNvPr>
          <p:cNvSpPr/>
          <p:nvPr/>
        </p:nvSpPr>
        <p:spPr>
          <a:xfrm>
            <a:off x="3577277" y="4003654"/>
            <a:ext cx="1224000" cy="2916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5CBD2E0-B927-815A-2995-D9D5183C7DD8}"/>
              </a:ext>
            </a:extLst>
          </p:cNvPr>
          <p:cNvSpPr txBox="1"/>
          <p:nvPr/>
        </p:nvSpPr>
        <p:spPr>
          <a:xfrm>
            <a:off x="169272" y="8921863"/>
            <a:ext cx="2088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800" b="0" i="0" dirty="0">
                <a:effectLst/>
                <a:latin typeface="Arial" panose="020B0604020202020204" pitchFamily="34" charset="0"/>
              </a:rPr>
              <a:t>Das Gehäuse besteht aus einem rostfreien Edelstahl-Rahmen, der gleichzeitig als Antenne fungiert. </a:t>
            </a:r>
          </a:p>
          <a:p>
            <a:pPr algn="just"/>
            <a:r>
              <a:rPr lang="de-DE" sz="800" b="0" i="0" dirty="0">
                <a:effectLst/>
                <a:latin typeface="Arial" panose="020B0604020202020204" pitchFamily="34" charset="0"/>
              </a:rPr>
              <a:t>Vorder- und Rückseite bestehen aus einem versiegelten und kratzfesten Spezialglas  (</a:t>
            </a:r>
            <a:r>
              <a:rPr lang="de-DE" sz="800" b="0" u="none" strike="noStrike" dirty="0">
                <a:effectLst/>
                <a:latin typeface="Arial" panose="020B0604020202020204" pitchFamily="34" charset="0"/>
              </a:rPr>
              <a:t>Gorilla Glass</a:t>
            </a:r>
            <a:r>
              <a:rPr lang="de-DE" sz="800" b="0" i="0" dirty="0">
                <a:effectLst/>
                <a:latin typeface="Arial" panose="020B0604020202020204" pitchFamily="34" charset="0"/>
              </a:rPr>
              <a:t>).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59E498A-09FB-CEC5-6194-FFE6B7A8EEC5}"/>
              </a:ext>
            </a:extLst>
          </p:cNvPr>
          <p:cNvSpPr txBox="1"/>
          <p:nvPr/>
        </p:nvSpPr>
        <p:spPr>
          <a:xfrm>
            <a:off x="169272" y="8704781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Design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C35D574-EC66-1208-D1FF-AF446814EFCA}"/>
              </a:ext>
            </a:extLst>
          </p:cNvPr>
          <p:cNvSpPr txBox="1"/>
          <p:nvPr/>
        </p:nvSpPr>
        <p:spPr>
          <a:xfrm>
            <a:off x="2354406" y="3021192"/>
            <a:ext cx="1027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</a:rPr>
              <a:t>Multi Touch</a:t>
            </a:r>
          </a:p>
          <a:p>
            <a:pPr algn="ctr"/>
            <a:r>
              <a:rPr lang="de-DE" sz="800" b="0" i="0" dirty="0">
                <a:effectLst/>
                <a:latin typeface="Arial" panose="020B0604020202020204" pitchFamily="34" charset="0"/>
              </a:rPr>
              <a:t>3,5 Zoll (8,89 cm)</a:t>
            </a:r>
          </a:p>
          <a:p>
            <a:pPr algn="ctr"/>
            <a:r>
              <a:rPr lang="de-DE" sz="800" b="0" i="0" dirty="0">
                <a:effectLst/>
                <a:latin typeface="Arial" panose="020B0604020202020204" pitchFamily="34" charset="0"/>
              </a:rPr>
              <a:t>960x640 Pixel</a:t>
            </a:r>
          </a:p>
          <a:p>
            <a:pPr algn="ctr"/>
            <a:r>
              <a:rPr lang="de-DE" sz="800" b="0" i="0" dirty="0">
                <a:effectLst/>
                <a:latin typeface="Arial" panose="020B0604020202020204" pitchFamily="34" charset="0"/>
              </a:rPr>
              <a:t> 326 ppi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</a:rPr>
              <a:t>Kontrast 800:1</a:t>
            </a:r>
            <a:endParaRPr lang="de-DE" sz="8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12B8E62B-1A6C-D4AB-AEC9-C35FF62482C2}"/>
              </a:ext>
            </a:extLst>
          </p:cNvPr>
          <p:cNvSpPr txBox="1"/>
          <p:nvPr/>
        </p:nvSpPr>
        <p:spPr>
          <a:xfrm>
            <a:off x="2386305" y="2823449"/>
            <a:ext cx="9460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Retina Display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7B065BC-9EF3-A746-E8FF-7F708DFC2973}"/>
              </a:ext>
            </a:extLst>
          </p:cNvPr>
          <p:cNvSpPr txBox="1"/>
          <p:nvPr/>
        </p:nvSpPr>
        <p:spPr>
          <a:xfrm>
            <a:off x="2797024" y="5851640"/>
            <a:ext cx="7046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</a:rPr>
              <a:t>Li-</a:t>
            </a:r>
            <a:r>
              <a:rPr lang="de-DE" sz="800" dirty="0" err="1">
                <a:latin typeface="Arial" panose="020B0604020202020204" pitchFamily="34" charset="0"/>
              </a:rPr>
              <a:t>ion</a:t>
            </a:r>
            <a:r>
              <a:rPr lang="de-DE" sz="800" dirty="0">
                <a:latin typeface="Arial" panose="020B0604020202020204" pitchFamily="34" charset="0"/>
              </a:rPr>
              <a:t> 3,7 V</a:t>
            </a:r>
            <a:r>
              <a:rPr lang="de-DE" sz="800" b="0" i="0" dirty="0">
                <a:effectLst/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</a:rPr>
              <a:t>1420 </a:t>
            </a:r>
            <a:r>
              <a:rPr lang="de-DE" sz="800" dirty="0" err="1">
                <a:latin typeface="Arial" panose="020B0604020202020204" pitchFamily="34" charset="0"/>
              </a:rPr>
              <a:t>mAh</a:t>
            </a:r>
            <a:endParaRPr lang="de-DE" sz="80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9DD9CEA-01F7-C868-AFCE-794508BA4F3F}"/>
              </a:ext>
            </a:extLst>
          </p:cNvPr>
          <p:cNvSpPr txBox="1"/>
          <p:nvPr/>
        </p:nvSpPr>
        <p:spPr>
          <a:xfrm>
            <a:off x="2828923" y="5675158"/>
            <a:ext cx="6142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Batterie</a:t>
            </a:r>
          </a:p>
        </p:txBody>
      </p: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4E9ACDFC-F9B7-C775-3EAB-1EB6B5ECC923}"/>
              </a:ext>
            </a:extLst>
          </p:cNvPr>
          <p:cNvGrpSpPr/>
          <p:nvPr/>
        </p:nvGrpSpPr>
        <p:grpSpPr>
          <a:xfrm>
            <a:off x="7314175" y="6721287"/>
            <a:ext cx="1944000" cy="575987"/>
            <a:chOff x="7242175" y="8462682"/>
            <a:chExt cx="1944000" cy="575987"/>
          </a:xfrm>
        </p:grpSpPr>
        <p:sp>
          <p:nvSpPr>
            <p:cNvPr id="22" name="Rechteck: abgerundete Ecken 21">
              <a:extLst>
                <a:ext uri="{FF2B5EF4-FFF2-40B4-BE49-F238E27FC236}">
                  <a16:creationId xmlns:a16="http://schemas.microsoft.com/office/drawing/2014/main" id="{B8346F34-467B-AA85-9266-07A1881EEDB2}"/>
                </a:ext>
              </a:extLst>
            </p:cNvPr>
            <p:cNvSpPr/>
            <p:nvPr/>
          </p:nvSpPr>
          <p:spPr>
            <a:xfrm>
              <a:off x="7242175" y="8462682"/>
              <a:ext cx="1944000" cy="575987"/>
            </a:xfrm>
            <a:prstGeom prst="roundRect">
              <a:avLst>
                <a:gd name="adj" fmla="val 44682"/>
              </a:avLst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861253C5-6095-7265-AF34-2B49E905CB57}"/>
                </a:ext>
              </a:extLst>
            </p:cNvPr>
            <p:cNvSpPr/>
            <p:nvPr/>
          </p:nvSpPr>
          <p:spPr>
            <a:xfrm>
              <a:off x="7692175" y="8858294"/>
              <a:ext cx="1044000" cy="18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6" name="Textfeld 25">
            <a:extLst>
              <a:ext uri="{FF2B5EF4-FFF2-40B4-BE49-F238E27FC236}">
                <a16:creationId xmlns:a16="http://schemas.microsoft.com/office/drawing/2014/main" id="{2984F075-E8D5-C7FF-FAE7-481B4881F719}"/>
              </a:ext>
            </a:extLst>
          </p:cNvPr>
          <p:cNvSpPr txBox="1"/>
          <p:nvPr/>
        </p:nvSpPr>
        <p:spPr>
          <a:xfrm>
            <a:off x="7833967" y="7392834"/>
            <a:ext cx="9044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u="sng" dirty="0"/>
              <a:t>Lautsprecher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2508EDC8-EAC0-C8BE-A716-3162D7D6F5AA}"/>
              </a:ext>
            </a:extLst>
          </p:cNvPr>
          <p:cNvSpPr txBox="1"/>
          <p:nvPr/>
        </p:nvSpPr>
        <p:spPr>
          <a:xfrm>
            <a:off x="912275" y="7394128"/>
            <a:ext cx="899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u="sng" dirty="0"/>
              <a:t>Home Button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9D6E90DB-95A3-8B00-69E0-893F2076631D}"/>
              </a:ext>
            </a:extLst>
          </p:cNvPr>
          <p:cNvSpPr txBox="1"/>
          <p:nvPr/>
        </p:nvSpPr>
        <p:spPr>
          <a:xfrm>
            <a:off x="6624084" y="8921862"/>
            <a:ext cx="28078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800" dirty="0">
                <a:latin typeface="Arial" panose="020B0604020202020204" pitchFamily="34" charset="0"/>
              </a:rPr>
              <a:t>Höhe </a:t>
            </a:r>
            <a:r>
              <a:rPr lang="de-DE" sz="800" b="0" i="0" dirty="0">
                <a:effectLst/>
                <a:latin typeface="Arial" panose="020B0604020202020204" pitchFamily="34" charset="0"/>
              </a:rPr>
              <a:t>115,2 mm / Breite 58,6 mm / Tiefe 9,3 </a:t>
            </a:r>
            <a:r>
              <a:rPr lang="de-DE" sz="800" dirty="0">
                <a:latin typeface="Arial" panose="020B0604020202020204" pitchFamily="34" charset="0"/>
              </a:rPr>
              <a:t>m</a:t>
            </a:r>
            <a:r>
              <a:rPr lang="de-DE" sz="800" b="0" i="0" dirty="0">
                <a:effectLst/>
                <a:latin typeface="Arial" panose="020B0604020202020204" pitchFamily="34" charset="0"/>
              </a:rPr>
              <a:t>m / 137 g</a:t>
            </a:r>
          </a:p>
          <a:p>
            <a:pPr algn="just"/>
            <a:r>
              <a:rPr lang="de-DE" sz="800" dirty="0">
                <a:latin typeface="Arial" panose="020B0604020202020204" pitchFamily="34" charset="0"/>
              </a:rPr>
              <a:t>UMTS / HSDPA / HSUPA, </a:t>
            </a:r>
            <a:r>
              <a:rPr lang="de-DE" sz="800" b="0" i="0" dirty="0">
                <a:effectLst/>
                <a:latin typeface="Arial" panose="020B0604020202020204" pitchFamily="34" charset="0"/>
              </a:rPr>
              <a:t>GSM / EDGE</a:t>
            </a:r>
          </a:p>
          <a:p>
            <a:pPr algn="just"/>
            <a:r>
              <a:rPr lang="de-DE" sz="800" dirty="0">
                <a:latin typeface="Arial" panose="020B0604020202020204" pitchFamily="34" charset="0"/>
              </a:rPr>
              <a:t>802.11b / g / n Wi-Fi (802.11n nur 2,4 GHz)</a:t>
            </a:r>
          </a:p>
          <a:p>
            <a:pPr algn="just"/>
            <a:r>
              <a:rPr lang="de-DE" sz="800" b="0" i="0" dirty="0">
                <a:effectLst/>
                <a:latin typeface="Arial" panose="020B0604020202020204" pitchFamily="34" charset="0"/>
              </a:rPr>
              <a:t>Bluetooth 2.1 + EDR</a:t>
            </a:r>
          </a:p>
          <a:p>
            <a:pPr algn="just"/>
            <a:r>
              <a:rPr lang="de-DE" sz="800" b="0" i="0" dirty="0">
                <a:effectLst/>
                <a:latin typeface="Arial" panose="020B0604020202020204" pitchFamily="34" charset="0"/>
              </a:rPr>
              <a:t>Gyro-, Beschleunigung-, Annäherung- und Lichtsensor</a:t>
            </a:r>
          </a:p>
          <a:p>
            <a:pPr algn="just"/>
            <a:r>
              <a:rPr lang="de-DE" sz="800" dirty="0">
                <a:latin typeface="Arial" panose="020B0604020202020204" pitchFamily="34" charset="0"/>
              </a:rPr>
              <a:t>16 GB 629€ / 32 GB 739€, Weiß oder Schwarz</a:t>
            </a:r>
          </a:p>
          <a:p>
            <a:pPr algn="just"/>
            <a:r>
              <a:rPr lang="de-DE" sz="800" dirty="0">
                <a:latin typeface="Arial" panose="020B0604020202020204" pitchFamily="34" charset="0"/>
              </a:rPr>
              <a:t>Start in Deutschland 06/2010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AD3F6AA3-6934-8D64-6D7A-603EFABA6CE0}"/>
              </a:ext>
            </a:extLst>
          </p:cNvPr>
          <p:cNvSpPr txBox="1"/>
          <p:nvPr/>
        </p:nvSpPr>
        <p:spPr>
          <a:xfrm>
            <a:off x="6622702" y="8704781"/>
            <a:ext cx="1122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Technische Daten</a:t>
            </a:r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BC0FA67E-2B12-72A3-BB3D-FAB1C4E05CEF}"/>
              </a:ext>
            </a:extLst>
          </p:cNvPr>
          <p:cNvGrpSpPr/>
          <p:nvPr/>
        </p:nvGrpSpPr>
        <p:grpSpPr>
          <a:xfrm>
            <a:off x="6090795" y="3946915"/>
            <a:ext cx="648000" cy="761159"/>
            <a:chOff x="6230679" y="4514850"/>
            <a:chExt cx="648000" cy="761159"/>
          </a:xfrm>
        </p:grpSpPr>
        <p:sp>
          <p:nvSpPr>
            <p:cNvPr id="30" name="Rechteck 29">
              <a:extLst>
                <a:ext uri="{FF2B5EF4-FFF2-40B4-BE49-F238E27FC236}">
                  <a16:creationId xmlns:a16="http://schemas.microsoft.com/office/drawing/2014/main" id="{6E232E0E-587F-1E2F-57D6-19E4B1EF5183}"/>
                </a:ext>
              </a:extLst>
            </p:cNvPr>
            <p:cNvSpPr/>
            <p:nvPr/>
          </p:nvSpPr>
          <p:spPr>
            <a:xfrm>
              <a:off x="6230679" y="4581756"/>
              <a:ext cx="648000" cy="54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F1BBA48F-6EB2-8685-139E-64238F19A8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78679" y="4514850"/>
              <a:ext cx="0" cy="76115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feld 38">
            <a:extLst>
              <a:ext uri="{FF2B5EF4-FFF2-40B4-BE49-F238E27FC236}">
                <a16:creationId xmlns:a16="http://schemas.microsoft.com/office/drawing/2014/main" id="{A26A8D37-0E5A-85D6-7B2D-6C6F082B7637}"/>
              </a:ext>
            </a:extLst>
          </p:cNvPr>
          <p:cNvSpPr txBox="1"/>
          <p:nvPr/>
        </p:nvSpPr>
        <p:spPr>
          <a:xfrm>
            <a:off x="6047294" y="3775668"/>
            <a:ext cx="7072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SIM Karte</a:t>
            </a:r>
          </a:p>
        </p:txBody>
      </p:sp>
      <p:pic>
        <p:nvPicPr>
          <p:cNvPr id="1026" name="Picture 2" descr="Apple A4 - Wikipedia">
            <a:extLst>
              <a:ext uri="{FF2B5EF4-FFF2-40B4-BE49-F238E27FC236}">
                <a16:creationId xmlns:a16="http://schemas.microsoft.com/office/drawing/2014/main" id="{25E620F0-8FA8-F4F4-7E81-F48A1108C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866" y="3066244"/>
            <a:ext cx="454786" cy="45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D86625EE-4CDA-19E7-26F7-00288AB73D62}"/>
              </a:ext>
            </a:extLst>
          </p:cNvPr>
          <p:cNvSpPr txBox="1"/>
          <p:nvPr/>
        </p:nvSpPr>
        <p:spPr>
          <a:xfrm>
            <a:off x="6031550" y="2251376"/>
            <a:ext cx="6992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Prozessor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076989FC-7EE8-F9D8-22E8-8E3441929396}"/>
              </a:ext>
            </a:extLst>
          </p:cNvPr>
          <p:cNvSpPr txBox="1"/>
          <p:nvPr/>
        </p:nvSpPr>
        <p:spPr>
          <a:xfrm>
            <a:off x="5890659" y="2451246"/>
            <a:ext cx="1027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b="0" i="0" dirty="0">
                <a:effectLst/>
                <a:latin typeface="Arial" panose="020B0604020202020204" pitchFamily="34" charset="0"/>
              </a:rPr>
              <a:t>800 MHz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</a:rPr>
              <a:t>ARM Cortex A8</a:t>
            </a:r>
            <a:endParaRPr lang="de-DE" sz="800" b="0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de-DE" sz="800" dirty="0">
                <a:latin typeface="Arial" panose="020B0604020202020204" pitchFamily="34" charset="0"/>
              </a:rPr>
              <a:t>1 CPU Kern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</a:rPr>
              <a:t>512 MB RAM</a:t>
            </a:r>
            <a:endParaRPr lang="de-DE" sz="800" dirty="0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16A787AD-A3B9-E8E8-56AB-64067EC9434F}"/>
              </a:ext>
            </a:extLst>
          </p:cNvPr>
          <p:cNvSpPr/>
          <p:nvPr/>
        </p:nvSpPr>
        <p:spPr>
          <a:xfrm>
            <a:off x="3279516" y="8581035"/>
            <a:ext cx="1800000" cy="53999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39958142-A51D-8F2A-71C5-37C8BDA77990}"/>
              </a:ext>
            </a:extLst>
          </p:cNvPr>
          <p:cNvSpPr/>
          <p:nvPr/>
        </p:nvSpPr>
        <p:spPr>
          <a:xfrm rot="5400000">
            <a:off x="2109518" y="7946282"/>
            <a:ext cx="1800000" cy="53999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46B1334C-CB2E-4728-E123-7F9BCE949422}"/>
              </a:ext>
            </a:extLst>
          </p:cNvPr>
          <p:cNvSpPr txBox="1"/>
          <p:nvPr/>
        </p:nvSpPr>
        <p:spPr>
          <a:xfrm>
            <a:off x="3813611" y="9202085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u="sng" dirty="0"/>
              <a:t>30 Pin Dock </a:t>
            </a:r>
          </a:p>
          <a:p>
            <a:pPr algn="ctr"/>
            <a:r>
              <a:rPr lang="de-DE" sz="1000" b="1" u="sng" dirty="0"/>
              <a:t>Anschluss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8875013B-33D8-4E58-08CD-2BEA8EAF9FAF}"/>
              </a:ext>
            </a:extLst>
          </p:cNvPr>
          <p:cNvSpPr txBox="1"/>
          <p:nvPr/>
        </p:nvSpPr>
        <p:spPr>
          <a:xfrm>
            <a:off x="4641849" y="9197653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u="sng" dirty="0"/>
              <a:t>Haupt-</a:t>
            </a:r>
          </a:p>
          <a:p>
            <a:pPr algn="ctr"/>
            <a:r>
              <a:rPr lang="de-DE" sz="1000" b="1" u="sng" dirty="0"/>
              <a:t>Mikrofon</a:t>
            </a: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36CFE128-0775-11D9-0C8E-BBBF76E70670}"/>
              </a:ext>
            </a:extLst>
          </p:cNvPr>
          <p:cNvSpPr/>
          <p:nvPr/>
        </p:nvSpPr>
        <p:spPr>
          <a:xfrm>
            <a:off x="1105508" y="7728372"/>
            <a:ext cx="427418" cy="42741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23C4CFF1-459C-9EAA-0B6B-BECC31E671A1}"/>
              </a:ext>
            </a:extLst>
          </p:cNvPr>
          <p:cNvSpPr txBox="1"/>
          <p:nvPr/>
        </p:nvSpPr>
        <p:spPr>
          <a:xfrm>
            <a:off x="5017066" y="1799782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GPS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F5F92B05-910C-B914-B722-AF6E5CA794CC}"/>
              </a:ext>
            </a:extLst>
          </p:cNvPr>
          <p:cNvSpPr txBox="1"/>
          <p:nvPr/>
        </p:nvSpPr>
        <p:spPr>
          <a:xfrm>
            <a:off x="4244417" y="2832912"/>
            <a:ext cx="7248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u="sng" dirty="0"/>
              <a:t>Netzwerk</a:t>
            </a:r>
          </a:p>
          <a:p>
            <a:pPr algn="ctr"/>
            <a:r>
              <a:rPr lang="de-DE" sz="1000" b="1" u="sng" dirty="0"/>
              <a:t>Wi-Fi</a:t>
            </a:r>
          </a:p>
          <a:p>
            <a:pPr algn="ctr"/>
            <a:r>
              <a:rPr lang="de-DE" sz="1000" b="1" u="sng" dirty="0"/>
              <a:t>Bluetooth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234475D5-B82F-D84F-D8BD-8E2AE3F606E5}"/>
              </a:ext>
            </a:extLst>
          </p:cNvPr>
          <p:cNvSpPr txBox="1"/>
          <p:nvPr/>
        </p:nvSpPr>
        <p:spPr>
          <a:xfrm>
            <a:off x="5983925" y="5303821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GSM / GRPS</a:t>
            </a:r>
          </a:p>
        </p:txBody>
      </p: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3C3805AE-D303-93A4-5603-BEF65252AB9F}"/>
              </a:ext>
            </a:extLst>
          </p:cNvPr>
          <p:cNvGrpSpPr/>
          <p:nvPr/>
        </p:nvGrpSpPr>
        <p:grpSpPr>
          <a:xfrm>
            <a:off x="6289865" y="764763"/>
            <a:ext cx="729728" cy="723724"/>
            <a:chOff x="6499424" y="1043023"/>
            <a:chExt cx="729728" cy="723724"/>
          </a:xfrm>
        </p:grpSpPr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434742ED-F718-A6A0-FFE7-07CD8CD70ACF}"/>
                </a:ext>
              </a:extLst>
            </p:cNvPr>
            <p:cNvSpPr/>
            <p:nvPr/>
          </p:nvSpPr>
          <p:spPr>
            <a:xfrm>
              <a:off x="6499424" y="1046747"/>
              <a:ext cx="360000" cy="720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Rechteck 50">
              <a:extLst>
                <a:ext uri="{FF2B5EF4-FFF2-40B4-BE49-F238E27FC236}">
                  <a16:creationId xmlns:a16="http://schemas.microsoft.com/office/drawing/2014/main" id="{3E4DE6C7-AA68-C898-0458-A19AF8D6E30F}"/>
                </a:ext>
              </a:extLst>
            </p:cNvPr>
            <p:cNvSpPr/>
            <p:nvPr/>
          </p:nvSpPr>
          <p:spPr>
            <a:xfrm>
              <a:off x="6869152" y="1043023"/>
              <a:ext cx="360000" cy="360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3" name="Textfeld 52">
            <a:extLst>
              <a:ext uri="{FF2B5EF4-FFF2-40B4-BE49-F238E27FC236}">
                <a16:creationId xmlns:a16="http://schemas.microsoft.com/office/drawing/2014/main" id="{6E0B094E-9999-CD48-9517-13C5A1C2FAB9}"/>
              </a:ext>
            </a:extLst>
          </p:cNvPr>
          <p:cNvSpPr txBox="1"/>
          <p:nvPr/>
        </p:nvSpPr>
        <p:spPr>
          <a:xfrm>
            <a:off x="5158532" y="416419"/>
            <a:ext cx="9573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Haupt-Kamera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F2027DD9-9191-6A21-9896-36650175EB3E}"/>
              </a:ext>
            </a:extLst>
          </p:cNvPr>
          <p:cNvSpPr txBox="1"/>
          <p:nvPr/>
        </p:nvSpPr>
        <p:spPr>
          <a:xfrm>
            <a:off x="4983746" y="594670"/>
            <a:ext cx="1248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</a:rPr>
              <a:t>Foto </a:t>
            </a:r>
            <a:r>
              <a:rPr lang="de-DE" sz="800" b="0" i="0" dirty="0">
                <a:effectLst/>
                <a:latin typeface="Arial" panose="020B0604020202020204" pitchFamily="34" charset="0"/>
              </a:rPr>
              <a:t>2592x1936 Pixel</a:t>
            </a:r>
          </a:p>
          <a:p>
            <a:pPr algn="ctr"/>
            <a:r>
              <a:rPr lang="de-DE" sz="800" b="0" i="0" dirty="0">
                <a:effectLst/>
                <a:latin typeface="Arial" panose="020B0604020202020204" pitchFamily="34" charset="0"/>
              </a:rPr>
              <a:t>Video 1280x720 Pixel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</a:rPr>
              <a:t>HD Video 720p/</a:t>
            </a:r>
            <a:r>
              <a:rPr lang="de-DE" sz="800" b="0" i="0" dirty="0">
                <a:effectLst/>
                <a:latin typeface="Arial" panose="020B0604020202020204" pitchFamily="34" charset="0"/>
              </a:rPr>
              <a:t>30 </a:t>
            </a:r>
            <a:r>
              <a:rPr lang="de-DE" sz="800" b="0" i="0" dirty="0" err="1">
                <a:effectLst/>
                <a:latin typeface="Arial" panose="020B0604020202020204" pitchFamily="34" charset="0"/>
              </a:rPr>
              <a:t>fps</a:t>
            </a:r>
            <a:endParaRPr lang="de-DE" sz="800" b="0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de-DE" sz="800" b="0" i="0" dirty="0">
                <a:effectLst/>
                <a:latin typeface="Arial" panose="020B0604020202020204" pitchFamily="34" charset="0"/>
              </a:rPr>
              <a:t>5 Megapixel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</a:rPr>
              <a:t>Blende f/2.8</a:t>
            </a:r>
            <a:endParaRPr lang="de-DE" sz="8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5DB7A690-A6B8-BB6A-EE0B-EE4BA40285D8}"/>
              </a:ext>
            </a:extLst>
          </p:cNvPr>
          <p:cNvSpPr txBox="1"/>
          <p:nvPr/>
        </p:nvSpPr>
        <p:spPr>
          <a:xfrm>
            <a:off x="6201607" y="1570062"/>
            <a:ext cx="9252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Power Button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C0A35950-9C49-E447-6354-1B07A6BFAA60}"/>
              </a:ext>
            </a:extLst>
          </p:cNvPr>
          <p:cNvSpPr txBox="1"/>
          <p:nvPr/>
        </p:nvSpPr>
        <p:spPr>
          <a:xfrm>
            <a:off x="7346606" y="1419719"/>
            <a:ext cx="562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u="sng" dirty="0"/>
              <a:t>AUX</a:t>
            </a:r>
          </a:p>
          <a:p>
            <a:pPr algn="ctr"/>
            <a:r>
              <a:rPr lang="de-DE" sz="1000" b="1" u="sng" dirty="0"/>
              <a:t>Buchse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A7CA6BD7-3FED-3E6F-E6B4-67AFAFFDF81A}"/>
              </a:ext>
            </a:extLst>
          </p:cNvPr>
          <p:cNvSpPr txBox="1"/>
          <p:nvPr/>
        </p:nvSpPr>
        <p:spPr>
          <a:xfrm>
            <a:off x="7888773" y="1420753"/>
            <a:ext cx="615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u="sng" dirty="0"/>
              <a:t>Stumm</a:t>
            </a:r>
          </a:p>
          <a:p>
            <a:pPr algn="ctr"/>
            <a:r>
              <a:rPr lang="de-DE" sz="1000" b="1" u="sng" dirty="0"/>
              <a:t>Schalter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983B16DD-9C7E-8112-3191-AB1C6A46634E}"/>
              </a:ext>
            </a:extLst>
          </p:cNvPr>
          <p:cNvSpPr/>
          <p:nvPr/>
        </p:nvSpPr>
        <p:spPr>
          <a:xfrm>
            <a:off x="491825" y="1071607"/>
            <a:ext cx="180000" cy="576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3BCAEF25-DA0A-B5BB-707A-181A2BD5F528}"/>
              </a:ext>
            </a:extLst>
          </p:cNvPr>
          <p:cNvSpPr txBox="1"/>
          <p:nvPr/>
        </p:nvSpPr>
        <p:spPr>
          <a:xfrm>
            <a:off x="122404" y="414671"/>
            <a:ext cx="918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Front-Kamera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9FE9D793-3F6E-C2EC-EB45-E02C8C504476}"/>
              </a:ext>
            </a:extLst>
          </p:cNvPr>
          <p:cNvSpPr txBox="1"/>
          <p:nvPr/>
        </p:nvSpPr>
        <p:spPr>
          <a:xfrm>
            <a:off x="89784" y="592285"/>
            <a:ext cx="1015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b="0" i="0" dirty="0">
                <a:effectLst/>
                <a:latin typeface="Arial" panose="020B0604020202020204" pitchFamily="34" charset="0"/>
              </a:rPr>
              <a:t>640x480 Pixel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</a:rPr>
              <a:t>0,3</a:t>
            </a:r>
            <a:r>
              <a:rPr lang="de-DE" sz="800" b="0" i="0" dirty="0">
                <a:effectLst/>
                <a:latin typeface="Arial" panose="020B0604020202020204" pitchFamily="34" charset="0"/>
              </a:rPr>
              <a:t> Megapixel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</a:rPr>
              <a:t>VGA Video </a:t>
            </a:r>
            <a:r>
              <a:rPr lang="de-DE" sz="800" b="0" i="0" dirty="0">
                <a:effectLst/>
                <a:latin typeface="Arial" panose="020B0604020202020204" pitchFamily="34" charset="0"/>
              </a:rPr>
              <a:t>30 </a:t>
            </a:r>
            <a:r>
              <a:rPr lang="de-DE" sz="800" b="0" i="0" dirty="0" err="1">
                <a:effectLst/>
                <a:latin typeface="Arial" panose="020B0604020202020204" pitchFamily="34" charset="0"/>
              </a:rPr>
              <a:t>fps</a:t>
            </a:r>
            <a:endParaRPr lang="de-DE" sz="8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3F30D5C2-5851-06BA-72AA-64EB0A80754B}"/>
              </a:ext>
            </a:extLst>
          </p:cNvPr>
          <p:cNvSpPr/>
          <p:nvPr/>
        </p:nvSpPr>
        <p:spPr>
          <a:xfrm>
            <a:off x="2719658" y="1066399"/>
            <a:ext cx="396000" cy="25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0AA132C9-0254-65BC-1512-B95A03820E9D}"/>
              </a:ext>
            </a:extLst>
          </p:cNvPr>
          <p:cNvSpPr txBox="1"/>
          <p:nvPr/>
        </p:nvSpPr>
        <p:spPr>
          <a:xfrm>
            <a:off x="2513793" y="715290"/>
            <a:ext cx="8210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Hörmuschel</a:t>
            </a: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F3D36769-EBB8-DAE7-9CEF-6A67E353C935}"/>
              </a:ext>
            </a:extLst>
          </p:cNvPr>
          <p:cNvSpPr/>
          <p:nvPr/>
        </p:nvSpPr>
        <p:spPr>
          <a:xfrm>
            <a:off x="4057088" y="1057639"/>
            <a:ext cx="360000" cy="396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4" name="Textfeld 1023">
            <a:extLst>
              <a:ext uri="{FF2B5EF4-FFF2-40B4-BE49-F238E27FC236}">
                <a16:creationId xmlns:a16="http://schemas.microsoft.com/office/drawing/2014/main" id="{012030F1-3D40-B915-440D-0CD3A5CB03A5}"/>
              </a:ext>
            </a:extLst>
          </p:cNvPr>
          <p:cNvSpPr txBox="1"/>
          <p:nvPr/>
        </p:nvSpPr>
        <p:spPr>
          <a:xfrm>
            <a:off x="3715232" y="710368"/>
            <a:ext cx="1066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Vibrationsmotor</a:t>
            </a:r>
          </a:p>
        </p:txBody>
      </p:sp>
      <p:grpSp>
        <p:nvGrpSpPr>
          <p:cNvPr id="1030" name="Gruppieren 1029">
            <a:extLst>
              <a:ext uri="{FF2B5EF4-FFF2-40B4-BE49-F238E27FC236}">
                <a16:creationId xmlns:a16="http://schemas.microsoft.com/office/drawing/2014/main" id="{804C640A-E2DB-75E8-2114-FEB9B47F9E2E}"/>
              </a:ext>
            </a:extLst>
          </p:cNvPr>
          <p:cNvGrpSpPr/>
          <p:nvPr/>
        </p:nvGrpSpPr>
        <p:grpSpPr>
          <a:xfrm>
            <a:off x="970650" y="1075504"/>
            <a:ext cx="1440000" cy="922014"/>
            <a:chOff x="970650" y="1075504"/>
            <a:chExt cx="1440000" cy="922014"/>
          </a:xfrm>
        </p:grpSpPr>
        <p:sp>
          <p:nvSpPr>
            <p:cNvPr id="1025" name="Rechteck 1024">
              <a:extLst>
                <a:ext uri="{FF2B5EF4-FFF2-40B4-BE49-F238E27FC236}">
                  <a16:creationId xmlns:a16="http://schemas.microsoft.com/office/drawing/2014/main" id="{070F62A1-8F32-968C-B042-778FA52C5AE3}"/>
                </a:ext>
              </a:extLst>
            </p:cNvPr>
            <p:cNvSpPr/>
            <p:nvPr/>
          </p:nvSpPr>
          <p:spPr>
            <a:xfrm>
              <a:off x="970650" y="1075504"/>
              <a:ext cx="1440000" cy="211992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27" name="Rechteck 1026">
              <a:extLst>
                <a:ext uri="{FF2B5EF4-FFF2-40B4-BE49-F238E27FC236}">
                  <a16:creationId xmlns:a16="http://schemas.microsoft.com/office/drawing/2014/main" id="{104C4866-F3EE-72C6-5F13-9BAFCFA2518E}"/>
                </a:ext>
              </a:extLst>
            </p:cNvPr>
            <p:cNvSpPr/>
            <p:nvPr/>
          </p:nvSpPr>
          <p:spPr>
            <a:xfrm>
              <a:off x="1268898" y="1277518"/>
              <a:ext cx="540000" cy="720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28" name="Textfeld 1027">
            <a:extLst>
              <a:ext uri="{FF2B5EF4-FFF2-40B4-BE49-F238E27FC236}">
                <a16:creationId xmlns:a16="http://schemas.microsoft.com/office/drawing/2014/main" id="{2E0CA74F-9ADC-7EB5-1D7C-191C65719F40}"/>
              </a:ext>
            </a:extLst>
          </p:cNvPr>
          <p:cNvSpPr txBox="1"/>
          <p:nvPr/>
        </p:nvSpPr>
        <p:spPr>
          <a:xfrm>
            <a:off x="1960436" y="1411406"/>
            <a:ext cx="553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Power</a:t>
            </a:r>
          </a:p>
          <a:p>
            <a:r>
              <a:rPr lang="de-DE" sz="1000" b="1" u="sng" dirty="0"/>
              <a:t>Button</a:t>
            </a:r>
          </a:p>
        </p:txBody>
      </p:sp>
      <p:sp>
        <p:nvSpPr>
          <p:cNvPr id="1029" name="Textfeld 1028">
            <a:extLst>
              <a:ext uri="{FF2B5EF4-FFF2-40B4-BE49-F238E27FC236}">
                <a16:creationId xmlns:a16="http://schemas.microsoft.com/office/drawing/2014/main" id="{B297A4DF-3CF2-3094-9CA2-4C6FDAB45CD2}"/>
              </a:ext>
            </a:extLst>
          </p:cNvPr>
          <p:cNvSpPr txBox="1"/>
          <p:nvPr/>
        </p:nvSpPr>
        <p:spPr>
          <a:xfrm>
            <a:off x="1113384" y="415393"/>
            <a:ext cx="12394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Front-Mikrofon</a:t>
            </a:r>
          </a:p>
          <a:p>
            <a:r>
              <a:rPr lang="de-DE" sz="1000" b="1" u="sng" dirty="0"/>
              <a:t>Infrarot Lichtsensor</a:t>
            </a:r>
          </a:p>
          <a:p>
            <a:r>
              <a:rPr lang="de-DE" sz="1000" b="1" u="sng" dirty="0"/>
              <a:t>Annäherungssensor</a:t>
            </a:r>
          </a:p>
        </p:txBody>
      </p:sp>
      <p:grpSp>
        <p:nvGrpSpPr>
          <p:cNvPr id="1034" name="Gruppieren 1033">
            <a:extLst>
              <a:ext uri="{FF2B5EF4-FFF2-40B4-BE49-F238E27FC236}">
                <a16:creationId xmlns:a16="http://schemas.microsoft.com/office/drawing/2014/main" id="{85D46452-6B77-C075-43BA-656698235B16}"/>
              </a:ext>
            </a:extLst>
          </p:cNvPr>
          <p:cNvGrpSpPr/>
          <p:nvPr/>
        </p:nvGrpSpPr>
        <p:grpSpPr>
          <a:xfrm>
            <a:off x="7358542" y="403512"/>
            <a:ext cx="1815119" cy="915617"/>
            <a:chOff x="7294984" y="514238"/>
            <a:chExt cx="1815119" cy="915617"/>
          </a:xfrm>
        </p:grpSpPr>
        <p:sp>
          <p:nvSpPr>
            <p:cNvPr id="1031" name="Rechteck 1030">
              <a:extLst>
                <a:ext uri="{FF2B5EF4-FFF2-40B4-BE49-F238E27FC236}">
                  <a16:creationId xmlns:a16="http://schemas.microsoft.com/office/drawing/2014/main" id="{532DF6D5-5E59-7782-5286-01F0F1E13F6E}"/>
                </a:ext>
              </a:extLst>
            </p:cNvPr>
            <p:cNvSpPr/>
            <p:nvPr/>
          </p:nvSpPr>
          <p:spPr>
            <a:xfrm>
              <a:off x="7850103" y="1069855"/>
              <a:ext cx="1260000" cy="360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2" name="Rechteck 1031">
              <a:extLst>
                <a:ext uri="{FF2B5EF4-FFF2-40B4-BE49-F238E27FC236}">
                  <a16:creationId xmlns:a16="http://schemas.microsoft.com/office/drawing/2014/main" id="{148BC20D-05A7-385F-4E39-AFB2C1C2F9FC}"/>
                </a:ext>
              </a:extLst>
            </p:cNvPr>
            <p:cNvSpPr/>
            <p:nvPr/>
          </p:nvSpPr>
          <p:spPr>
            <a:xfrm>
              <a:off x="7294984" y="889566"/>
              <a:ext cx="540000" cy="540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3" name="Rechteck 1032">
              <a:extLst>
                <a:ext uri="{FF2B5EF4-FFF2-40B4-BE49-F238E27FC236}">
                  <a16:creationId xmlns:a16="http://schemas.microsoft.com/office/drawing/2014/main" id="{BAE4FA61-27BC-251E-F9D3-C03A3F759174}"/>
                </a:ext>
              </a:extLst>
            </p:cNvPr>
            <p:cNvSpPr/>
            <p:nvPr/>
          </p:nvSpPr>
          <p:spPr>
            <a:xfrm>
              <a:off x="7848341" y="514238"/>
              <a:ext cx="360000" cy="540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35" name="Textfeld 1034">
            <a:extLst>
              <a:ext uri="{FF2B5EF4-FFF2-40B4-BE49-F238E27FC236}">
                <a16:creationId xmlns:a16="http://schemas.microsoft.com/office/drawing/2014/main" id="{E47584CB-0AB0-DE4D-BDCE-28D4C53B427B}"/>
              </a:ext>
            </a:extLst>
          </p:cNvPr>
          <p:cNvSpPr txBox="1"/>
          <p:nvPr/>
        </p:nvSpPr>
        <p:spPr>
          <a:xfrm>
            <a:off x="8476239" y="1419365"/>
            <a:ext cx="74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u="sng" dirty="0"/>
              <a:t>Lautstärke</a:t>
            </a:r>
          </a:p>
          <a:p>
            <a:pPr algn="ctr"/>
            <a:r>
              <a:rPr lang="de-DE" sz="1000" b="1" u="sng" dirty="0"/>
              <a:t>+ / -</a:t>
            </a:r>
          </a:p>
        </p:txBody>
      </p:sp>
      <p:pic>
        <p:nvPicPr>
          <p:cNvPr id="1036" name="Picture 4">
            <a:extLst>
              <a:ext uri="{FF2B5EF4-FFF2-40B4-BE49-F238E27FC236}">
                <a16:creationId xmlns:a16="http://schemas.microsoft.com/office/drawing/2014/main" id="{2F83FC25-757B-FC9A-86D0-3AF21EA0F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120" y="7563061"/>
            <a:ext cx="720152" cy="88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Textfeld 1036">
            <a:extLst>
              <a:ext uri="{FF2B5EF4-FFF2-40B4-BE49-F238E27FC236}">
                <a16:creationId xmlns:a16="http://schemas.microsoft.com/office/drawing/2014/main" id="{F78610AD-61AD-A6B9-6B6F-EC114424B0F0}"/>
              </a:ext>
            </a:extLst>
          </p:cNvPr>
          <p:cNvSpPr txBox="1"/>
          <p:nvPr/>
        </p:nvSpPr>
        <p:spPr>
          <a:xfrm>
            <a:off x="6512778" y="412446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LED Blitz</a:t>
            </a:r>
          </a:p>
        </p:txBody>
      </p:sp>
      <p:grpSp>
        <p:nvGrpSpPr>
          <p:cNvPr id="1041" name="Gruppieren 1040">
            <a:extLst>
              <a:ext uri="{FF2B5EF4-FFF2-40B4-BE49-F238E27FC236}">
                <a16:creationId xmlns:a16="http://schemas.microsoft.com/office/drawing/2014/main" id="{2446603D-F8FC-7164-2741-FC032877516C}"/>
              </a:ext>
            </a:extLst>
          </p:cNvPr>
          <p:cNvGrpSpPr/>
          <p:nvPr/>
        </p:nvGrpSpPr>
        <p:grpSpPr>
          <a:xfrm>
            <a:off x="8607219" y="659485"/>
            <a:ext cx="540000" cy="182450"/>
            <a:chOff x="8607219" y="659485"/>
            <a:chExt cx="540000" cy="182450"/>
          </a:xfrm>
        </p:grpSpPr>
        <p:sp>
          <p:nvSpPr>
            <p:cNvPr id="1038" name="Rechteck 1037">
              <a:extLst>
                <a:ext uri="{FF2B5EF4-FFF2-40B4-BE49-F238E27FC236}">
                  <a16:creationId xmlns:a16="http://schemas.microsoft.com/office/drawing/2014/main" id="{7E87966B-EF1C-D21E-45B0-0AE7E9286A7B}"/>
                </a:ext>
              </a:extLst>
            </p:cNvPr>
            <p:cNvSpPr/>
            <p:nvPr/>
          </p:nvSpPr>
          <p:spPr>
            <a:xfrm>
              <a:off x="8607219" y="660702"/>
              <a:ext cx="540000" cy="180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9" name="Ellipse 1038">
              <a:extLst>
                <a:ext uri="{FF2B5EF4-FFF2-40B4-BE49-F238E27FC236}">
                  <a16:creationId xmlns:a16="http://schemas.microsoft.com/office/drawing/2014/main" id="{74017D86-6E5C-FDB9-79A2-54917823AB11}"/>
                </a:ext>
              </a:extLst>
            </p:cNvPr>
            <p:cNvSpPr/>
            <p:nvPr/>
          </p:nvSpPr>
          <p:spPr>
            <a:xfrm>
              <a:off x="8613952" y="661935"/>
              <a:ext cx="180000" cy="1800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40" name="Ellipse 1039">
              <a:extLst>
                <a:ext uri="{FF2B5EF4-FFF2-40B4-BE49-F238E27FC236}">
                  <a16:creationId xmlns:a16="http://schemas.microsoft.com/office/drawing/2014/main" id="{7E1204B6-43C8-317B-3B40-C48A3A391FE3}"/>
                </a:ext>
              </a:extLst>
            </p:cNvPr>
            <p:cNvSpPr/>
            <p:nvPr/>
          </p:nvSpPr>
          <p:spPr>
            <a:xfrm>
              <a:off x="8961612" y="659485"/>
              <a:ext cx="180000" cy="1800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42" name="Rechteck: abgerundete Ecken 1041">
            <a:extLst>
              <a:ext uri="{FF2B5EF4-FFF2-40B4-BE49-F238E27FC236}">
                <a16:creationId xmlns:a16="http://schemas.microsoft.com/office/drawing/2014/main" id="{0BAC13CA-74FB-20E0-8AD1-1B8B997E7071}"/>
              </a:ext>
            </a:extLst>
          </p:cNvPr>
          <p:cNvSpPr/>
          <p:nvPr/>
        </p:nvSpPr>
        <p:spPr>
          <a:xfrm>
            <a:off x="6702635" y="1849054"/>
            <a:ext cx="324000" cy="144000"/>
          </a:xfrm>
          <a:prstGeom prst="roundRect">
            <a:avLst>
              <a:gd name="adj" fmla="val 40041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025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412DB4-FF68-F56A-C306-0E760AFDF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915" y="7856589"/>
            <a:ext cx="2601280" cy="729765"/>
          </a:xfrm>
        </p:spPr>
        <p:txBody>
          <a:bodyPr>
            <a:noAutofit/>
          </a:bodyPr>
          <a:lstStyle/>
          <a:p>
            <a:r>
              <a:rPr lang="de-DE" sz="4800" b="1" u="sng" dirty="0" err="1"/>
              <a:t>Iphone</a:t>
            </a:r>
            <a:r>
              <a:rPr lang="de-DE" sz="4800" b="1" u="sng" dirty="0"/>
              <a:t> 4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5CBD2E0-B927-815A-2995-D9D5183C7DD8}"/>
              </a:ext>
            </a:extLst>
          </p:cNvPr>
          <p:cNvSpPr txBox="1"/>
          <p:nvPr/>
        </p:nvSpPr>
        <p:spPr>
          <a:xfrm>
            <a:off x="169272" y="8921863"/>
            <a:ext cx="2088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800" b="0" i="0" dirty="0">
                <a:effectLst/>
                <a:latin typeface="Arial" panose="020B0604020202020204" pitchFamily="34" charset="0"/>
              </a:rPr>
              <a:t>Das Gehäuse besteht aus einem rostfreien Edelstahl-Rahmen, der gleichzeitig als Antenne fungiert. </a:t>
            </a:r>
          </a:p>
          <a:p>
            <a:pPr algn="just"/>
            <a:r>
              <a:rPr lang="de-DE" sz="800" b="0" i="0" dirty="0">
                <a:effectLst/>
                <a:latin typeface="Arial" panose="020B0604020202020204" pitchFamily="34" charset="0"/>
              </a:rPr>
              <a:t>Vorder- und Rückseite bestehen aus einem versiegelten und kratzfesten Spezialglas  (</a:t>
            </a:r>
            <a:r>
              <a:rPr lang="de-DE" sz="800" b="0" u="none" strike="noStrike" dirty="0">
                <a:effectLst/>
                <a:latin typeface="Arial" panose="020B0604020202020204" pitchFamily="34" charset="0"/>
              </a:rPr>
              <a:t>Gorilla Glass</a:t>
            </a:r>
            <a:r>
              <a:rPr lang="de-DE" sz="800" b="0" i="0" dirty="0">
                <a:effectLst/>
                <a:latin typeface="Arial" panose="020B0604020202020204" pitchFamily="34" charset="0"/>
              </a:rPr>
              <a:t>).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59E498A-09FB-CEC5-6194-FFE6B7A8EEC5}"/>
              </a:ext>
            </a:extLst>
          </p:cNvPr>
          <p:cNvSpPr txBox="1"/>
          <p:nvPr/>
        </p:nvSpPr>
        <p:spPr>
          <a:xfrm>
            <a:off x="169272" y="8704781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Design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C35D574-EC66-1208-D1FF-AF446814EFCA}"/>
              </a:ext>
            </a:extLst>
          </p:cNvPr>
          <p:cNvSpPr txBox="1"/>
          <p:nvPr/>
        </p:nvSpPr>
        <p:spPr>
          <a:xfrm>
            <a:off x="2354406" y="3021192"/>
            <a:ext cx="1027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</a:rPr>
              <a:t>Multi Touch</a:t>
            </a:r>
          </a:p>
          <a:p>
            <a:pPr algn="ctr"/>
            <a:r>
              <a:rPr lang="de-DE" sz="800" b="0" i="0" dirty="0">
                <a:effectLst/>
                <a:latin typeface="Arial" panose="020B0604020202020204" pitchFamily="34" charset="0"/>
              </a:rPr>
              <a:t>3,5 Zoll (8,89 cm)</a:t>
            </a:r>
          </a:p>
          <a:p>
            <a:pPr algn="ctr"/>
            <a:r>
              <a:rPr lang="de-DE" sz="800" b="0" i="0" dirty="0">
                <a:effectLst/>
                <a:latin typeface="Arial" panose="020B0604020202020204" pitchFamily="34" charset="0"/>
              </a:rPr>
              <a:t>960x640 Pixel</a:t>
            </a:r>
          </a:p>
          <a:p>
            <a:pPr algn="ctr"/>
            <a:r>
              <a:rPr lang="de-DE" sz="800" b="0" i="0" dirty="0">
                <a:effectLst/>
                <a:latin typeface="Arial" panose="020B0604020202020204" pitchFamily="34" charset="0"/>
              </a:rPr>
              <a:t> 326 ppi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</a:rPr>
              <a:t>Kontrast 800:1</a:t>
            </a:r>
            <a:endParaRPr lang="de-DE" sz="8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12B8E62B-1A6C-D4AB-AEC9-C35FF62482C2}"/>
              </a:ext>
            </a:extLst>
          </p:cNvPr>
          <p:cNvSpPr txBox="1"/>
          <p:nvPr/>
        </p:nvSpPr>
        <p:spPr>
          <a:xfrm>
            <a:off x="2386305" y="2823449"/>
            <a:ext cx="9460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Retina Display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7B065BC-9EF3-A746-E8FF-7F708DFC2973}"/>
              </a:ext>
            </a:extLst>
          </p:cNvPr>
          <p:cNvSpPr txBox="1"/>
          <p:nvPr/>
        </p:nvSpPr>
        <p:spPr>
          <a:xfrm>
            <a:off x="2797024" y="5851640"/>
            <a:ext cx="7046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</a:rPr>
              <a:t>Li-</a:t>
            </a:r>
            <a:r>
              <a:rPr lang="de-DE" sz="800" dirty="0" err="1">
                <a:latin typeface="Arial" panose="020B0604020202020204" pitchFamily="34" charset="0"/>
              </a:rPr>
              <a:t>ion</a:t>
            </a:r>
            <a:r>
              <a:rPr lang="de-DE" sz="800" dirty="0">
                <a:latin typeface="Arial" panose="020B0604020202020204" pitchFamily="34" charset="0"/>
              </a:rPr>
              <a:t> 3,7 V</a:t>
            </a:r>
            <a:r>
              <a:rPr lang="de-DE" sz="800" b="0" i="0" dirty="0">
                <a:effectLst/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</a:rPr>
              <a:t>1420 </a:t>
            </a:r>
            <a:r>
              <a:rPr lang="de-DE" sz="800" dirty="0" err="1">
                <a:latin typeface="Arial" panose="020B0604020202020204" pitchFamily="34" charset="0"/>
              </a:rPr>
              <a:t>mAh</a:t>
            </a:r>
            <a:endParaRPr lang="de-DE" sz="80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9DD9CEA-01F7-C868-AFCE-794508BA4F3F}"/>
              </a:ext>
            </a:extLst>
          </p:cNvPr>
          <p:cNvSpPr txBox="1"/>
          <p:nvPr/>
        </p:nvSpPr>
        <p:spPr>
          <a:xfrm>
            <a:off x="2828923" y="5675158"/>
            <a:ext cx="6142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Batterie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2984F075-E8D5-C7FF-FAE7-481B4881F719}"/>
              </a:ext>
            </a:extLst>
          </p:cNvPr>
          <p:cNvSpPr txBox="1"/>
          <p:nvPr/>
        </p:nvSpPr>
        <p:spPr>
          <a:xfrm>
            <a:off x="7833967" y="7392834"/>
            <a:ext cx="9044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u="sng" dirty="0"/>
              <a:t>Lautsprecher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2508EDC8-EAC0-C8BE-A716-3162D7D6F5AA}"/>
              </a:ext>
            </a:extLst>
          </p:cNvPr>
          <p:cNvSpPr txBox="1"/>
          <p:nvPr/>
        </p:nvSpPr>
        <p:spPr>
          <a:xfrm>
            <a:off x="912275" y="7394128"/>
            <a:ext cx="899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u="sng" dirty="0"/>
              <a:t>Home Button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9D6E90DB-95A3-8B00-69E0-893F2076631D}"/>
              </a:ext>
            </a:extLst>
          </p:cNvPr>
          <p:cNvSpPr txBox="1"/>
          <p:nvPr/>
        </p:nvSpPr>
        <p:spPr>
          <a:xfrm>
            <a:off x="6624084" y="8921862"/>
            <a:ext cx="28078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800" dirty="0">
                <a:latin typeface="Arial" panose="020B0604020202020204" pitchFamily="34" charset="0"/>
              </a:rPr>
              <a:t>Höhe </a:t>
            </a:r>
            <a:r>
              <a:rPr lang="de-DE" sz="800" b="0" i="0" dirty="0">
                <a:effectLst/>
                <a:latin typeface="Arial" panose="020B0604020202020204" pitchFamily="34" charset="0"/>
              </a:rPr>
              <a:t>115,2 mm / Breite 58,6 mm / Tiefe 9,3 </a:t>
            </a:r>
            <a:r>
              <a:rPr lang="de-DE" sz="800" dirty="0">
                <a:latin typeface="Arial" panose="020B0604020202020204" pitchFamily="34" charset="0"/>
              </a:rPr>
              <a:t>m</a:t>
            </a:r>
            <a:r>
              <a:rPr lang="de-DE" sz="800" b="0" i="0" dirty="0">
                <a:effectLst/>
                <a:latin typeface="Arial" panose="020B0604020202020204" pitchFamily="34" charset="0"/>
              </a:rPr>
              <a:t>m / 137 g</a:t>
            </a:r>
          </a:p>
          <a:p>
            <a:pPr algn="just"/>
            <a:r>
              <a:rPr lang="de-DE" sz="800" dirty="0">
                <a:latin typeface="Arial" panose="020B0604020202020204" pitchFamily="34" charset="0"/>
              </a:rPr>
              <a:t>UMTS / HSDPA / HSUPA, </a:t>
            </a:r>
            <a:r>
              <a:rPr lang="de-DE" sz="800" b="0" i="0" dirty="0">
                <a:effectLst/>
                <a:latin typeface="Arial" panose="020B0604020202020204" pitchFamily="34" charset="0"/>
              </a:rPr>
              <a:t>GSM / EDGE</a:t>
            </a:r>
          </a:p>
          <a:p>
            <a:pPr algn="just"/>
            <a:r>
              <a:rPr lang="de-DE" sz="800" dirty="0">
                <a:latin typeface="Arial" panose="020B0604020202020204" pitchFamily="34" charset="0"/>
              </a:rPr>
              <a:t>802.11b / g / n Wi-Fi (802.11n nur 2,4 GHz)</a:t>
            </a:r>
          </a:p>
          <a:p>
            <a:pPr algn="just"/>
            <a:r>
              <a:rPr lang="de-DE" sz="800" b="0" i="0" dirty="0">
                <a:effectLst/>
                <a:latin typeface="Arial" panose="020B0604020202020204" pitchFamily="34" charset="0"/>
              </a:rPr>
              <a:t>Bluetooth 2.1 + EDR</a:t>
            </a:r>
          </a:p>
          <a:p>
            <a:pPr algn="just"/>
            <a:r>
              <a:rPr lang="de-DE" sz="800" b="0" i="0" dirty="0">
                <a:effectLst/>
                <a:latin typeface="Arial" panose="020B0604020202020204" pitchFamily="34" charset="0"/>
              </a:rPr>
              <a:t>Gyro-, Beschleunigung-, Annäherung- und Lichtsensor</a:t>
            </a:r>
          </a:p>
          <a:p>
            <a:pPr algn="just"/>
            <a:r>
              <a:rPr lang="de-DE" sz="800" dirty="0">
                <a:latin typeface="Arial" panose="020B0604020202020204" pitchFamily="34" charset="0"/>
              </a:rPr>
              <a:t>16 GB 629€ / 32 GB 739€, Weiß oder Schwarz</a:t>
            </a:r>
          </a:p>
          <a:p>
            <a:pPr algn="just"/>
            <a:r>
              <a:rPr lang="de-DE" sz="800" dirty="0">
                <a:latin typeface="Arial" panose="020B0604020202020204" pitchFamily="34" charset="0"/>
              </a:rPr>
              <a:t>Start in Deutschland 06/2010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AD3F6AA3-6934-8D64-6D7A-603EFABA6CE0}"/>
              </a:ext>
            </a:extLst>
          </p:cNvPr>
          <p:cNvSpPr txBox="1"/>
          <p:nvPr/>
        </p:nvSpPr>
        <p:spPr>
          <a:xfrm>
            <a:off x="6622702" y="8704781"/>
            <a:ext cx="1122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Technische Daten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A26A8D37-0E5A-85D6-7B2D-6C6F082B7637}"/>
              </a:ext>
            </a:extLst>
          </p:cNvPr>
          <p:cNvSpPr txBox="1"/>
          <p:nvPr/>
        </p:nvSpPr>
        <p:spPr>
          <a:xfrm>
            <a:off x="6047294" y="3775668"/>
            <a:ext cx="7072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SIM Karte</a:t>
            </a:r>
          </a:p>
        </p:txBody>
      </p:sp>
      <p:pic>
        <p:nvPicPr>
          <p:cNvPr id="1026" name="Picture 2" descr="Apple A4 - Wikipedia">
            <a:extLst>
              <a:ext uri="{FF2B5EF4-FFF2-40B4-BE49-F238E27FC236}">
                <a16:creationId xmlns:a16="http://schemas.microsoft.com/office/drawing/2014/main" id="{25E620F0-8FA8-F4F4-7E81-F48A1108C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866" y="3066244"/>
            <a:ext cx="454786" cy="45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D86625EE-4CDA-19E7-26F7-00288AB73D62}"/>
              </a:ext>
            </a:extLst>
          </p:cNvPr>
          <p:cNvSpPr txBox="1"/>
          <p:nvPr/>
        </p:nvSpPr>
        <p:spPr>
          <a:xfrm>
            <a:off x="6031550" y="2251376"/>
            <a:ext cx="6992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Prozessor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076989FC-7EE8-F9D8-22E8-8E3441929396}"/>
              </a:ext>
            </a:extLst>
          </p:cNvPr>
          <p:cNvSpPr txBox="1"/>
          <p:nvPr/>
        </p:nvSpPr>
        <p:spPr>
          <a:xfrm>
            <a:off x="5890659" y="2451246"/>
            <a:ext cx="1027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b="0" i="0" dirty="0">
                <a:effectLst/>
                <a:latin typeface="Arial" panose="020B0604020202020204" pitchFamily="34" charset="0"/>
              </a:rPr>
              <a:t>800 MHz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</a:rPr>
              <a:t>ARM Cortex A8</a:t>
            </a:r>
            <a:endParaRPr lang="de-DE" sz="800" b="0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de-DE" sz="800" dirty="0">
                <a:latin typeface="Arial" panose="020B0604020202020204" pitchFamily="34" charset="0"/>
              </a:rPr>
              <a:t>1 CPU Kern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</a:rPr>
              <a:t>512 MB RAM</a:t>
            </a:r>
            <a:endParaRPr lang="de-DE" sz="800" dirty="0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46B1334C-CB2E-4728-E123-7F9BCE949422}"/>
              </a:ext>
            </a:extLst>
          </p:cNvPr>
          <p:cNvSpPr txBox="1"/>
          <p:nvPr/>
        </p:nvSpPr>
        <p:spPr>
          <a:xfrm>
            <a:off x="3813611" y="9202085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u="sng" dirty="0"/>
              <a:t>30 Pin Dock </a:t>
            </a:r>
          </a:p>
          <a:p>
            <a:pPr algn="ctr"/>
            <a:r>
              <a:rPr lang="de-DE" sz="1000" b="1" u="sng" dirty="0"/>
              <a:t>Anschluss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8875013B-33D8-4E58-08CD-2BEA8EAF9FAF}"/>
              </a:ext>
            </a:extLst>
          </p:cNvPr>
          <p:cNvSpPr txBox="1"/>
          <p:nvPr/>
        </p:nvSpPr>
        <p:spPr>
          <a:xfrm>
            <a:off x="4641849" y="9197653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u="sng" dirty="0"/>
              <a:t>Haupt-</a:t>
            </a:r>
          </a:p>
          <a:p>
            <a:pPr algn="ctr"/>
            <a:r>
              <a:rPr lang="de-DE" sz="1000" b="1" u="sng" dirty="0"/>
              <a:t>Mikrofon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23C4CFF1-459C-9EAA-0B6B-BECC31E671A1}"/>
              </a:ext>
            </a:extLst>
          </p:cNvPr>
          <p:cNvSpPr txBox="1"/>
          <p:nvPr/>
        </p:nvSpPr>
        <p:spPr>
          <a:xfrm>
            <a:off x="5017066" y="1799782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GPS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F5F92B05-910C-B914-B722-AF6E5CA794CC}"/>
              </a:ext>
            </a:extLst>
          </p:cNvPr>
          <p:cNvSpPr txBox="1"/>
          <p:nvPr/>
        </p:nvSpPr>
        <p:spPr>
          <a:xfrm>
            <a:off x="4244417" y="2832912"/>
            <a:ext cx="7248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u="sng" dirty="0"/>
              <a:t>Netzwerk</a:t>
            </a:r>
          </a:p>
          <a:p>
            <a:pPr algn="ctr"/>
            <a:r>
              <a:rPr lang="de-DE" sz="1000" b="1" u="sng" dirty="0"/>
              <a:t>Wi-Fi</a:t>
            </a:r>
          </a:p>
          <a:p>
            <a:pPr algn="ctr"/>
            <a:r>
              <a:rPr lang="de-DE" sz="1000" b="1" u="sng" dirty="0"/>
              <a:t>Bluetooth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234475D5-B82F-D84F-D8BD-8E2AE3F606E5}"/>
              </a:ext>
            </a:extLst>
          </p:cNvPr>
          <p:cNvSpPr txBox="1"/>
          <p:nvPr/>
        </p:nvSpPr>
        <p:spPr>
          <a:xfrm>
            <a:off x="5983925" y="5303821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GSM / GRPS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6E0B094E-9999-CD48-9517-13C5A1C2FAB9}"/>
              </a:ext>
            </a:extLst>
          </p:cNvPr>
          <p:cNvSpPr txBox="1"/>
          <p:nvPr/>
        </p:nvSpPr>
        <p:spPr>
          <a:xfrm>
            <a:off x="5158532" y="416419"/>
            <a:ext cx="9573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Haupt-Kamera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F2027DD9-9191-6A21-9896-36650175EB3E}"/>
              </a:ext>
            </a:extLst>
          </p:cNvPr>
          <p:cNvSpPr txBox="1"/>
          <p:nvPr/>
        </p:nvSpPr>
        <p:spPr>
          <a:xfrm>
            <a:off x="4983746" y="594670"/>
            <a:ext cx="1248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</a:rPr>
              <a:t>Foto </a:t>
            </a:r>
            <a:r>
              <a:rPr lang="de-DE" sz="800" b="0" i="0" dirty="0">
                <a:effectLst/>
                <a:latin typeface="Arial" panose="020B0604020202020204" pitchFamily="34" charset="0"/>
              </a:rPr>
              <a:t>2592x1936 Pixel</a:t>
            </a:r>
          </a:p>
          <a:p>
            <a:pPr algn="ctr"/>
            <a:r>
              <a:rPr lang="de-DE" sz="800" b="0" i="0" dirty="0">
                <a:effectLst/>
                <a:latin typeface="Arial" panose="020B0604020202020204" pitchFamily="34" charset="0"/>
              </a:rPr>
              <a:t>Video 1280x720 Pixel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</a:rPr>
              <a:t>HD Video 720p/</a:t>
            </a:r>
            <a:r>
              <a:rPr lang="de-DE" sz="800" b="0" i="0" dirty="0">
                <a:effectLst/>
                <a:latin typeface="Arial" panose="020B0604020202020204" pitchFamily="34" charset="0"/>
              </a:rPr>
              <a:t>30 </a:t>
            </a:r>
            <a:r>
              <a:rPr lang="de-DE" sz="800" b="0" i="0" dirty="0" err="1">
                <a:effectLst/>
                <a:latin typeface="Arial" panose="020B0604020202020204" pitchFamily="34" charset="0"/>
              </a:rPr>
              <a:t>fps</a:t>
            </a:r>
            <a:endParaRPr lang="de-DE" sz="800" b="0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de-DE" sz="800" b="0" i="0" dirty="0">
                <a:effectLst/>
                <a:latin typeface="Arial" panose="020B0604020202020204" pitchFamily="34" charset="0"/>
              </a:rPr>
              <a:t>5 Megapixel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</a:rPr>
              <a:t>Blende f/2.8</a:t>
            </a:r>
            <a:endParaRPr lang="de-DE" sz="8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5DB7A690-A6B8-BB6A-EE0B-EE4BA40285D8}"/>
              </a:ext>
            </a:extLst>
          </p:cNvPr>
          <p:cNvSpPr txBox="1"/>
          <p:nvPr/>
        </p:nvSpPr>
        <p:spPr>
          <a:xfrm>
            <a:off x="6201607" y="1570062"/>
            <a:ext cx="9252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Power Button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C0A35950-9C49-E447-6354-1B07A6BFAA60}"/>
              </a:ext>
            </a:extLst>
          </p:cNvPr>
          <p:cNvSpPr txBox="1"/>
          <p:nvPr/>
        </p:nvSpPr>
        <p:spPr>
          <a:xfrm>
            <a:off x="7346606" y="1419719"/>
            <a:ext cx="562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u="sng" dirty="0"/>
              <a:t>AUX</a:t>
            </a:r>
          </a:p>
          <a:p>
            <a:pPr algn="ctr"/>
            <a:r>
              <a:rPr lang="de-DE" sz="1000" b="1" u="sng" dirty="0"/>
              <a:t>Buchse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A7CA6BD7-3FED-3E6F-E6B4-67AFAFFDF81A}"/>
              </a:ext>
            </a:extLst>
          </p:cNvPr>
          <p:cNvSpPr txBox="1"/>
          <p:nvPr/>
        </p:nvSpPr>
        <p:spPr>
          <a:xfrm>
            <a:off x="7888773" y="1420753"/>
            <a:ext cx="615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u="sng" dirty="0"/>
              <a:t>Stumm</a:t>
            </a:r>
          </a:p>
          <a:p>
            <a:pPr algn="ctr"/>
            <a:r>
              <a:rPr lang="de-DE" sz="1000" b="1" u="sng" dirty="0"/>
              <a:t>Schalter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3BCAEF25-DA0A-B5BB-707A-181A2BD5F528}"/>
              </a:ext>
            </a:extLst>
          </p:cNvPr>
          <p:cNvSpPr txBox="1"/>
          <p:nvPr/>
        </p:nvSpPr>
        <p:spPr>
          <a:xfrm>
            <a:off x="122404" y="414671"/>
            <a:ext cx="918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Front-Kamera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9FE9D793-3F6E-C2EC-EB45-E02C8C504476}"/>
              </a:ext>
            </a:extLst>
          </p:cNvPr>
          <p:cNvSpPr txBox="1"/>
          <p:nvPr/>
        </p:nvSpPr>
        <p:spPr>
          <a:xfrm>
            <a:off x="89784" y="592285"/>
            <a:ext cx="1015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b="0" i="0" dirty="0">
                <a:effectLst/>
                <a:latin typeface="Arial" panose="020B0604020202020204" pitchFamily="34" charset="0"/>
              </a:rPr>
              <a:t>640x480 Pixel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</a:rPr>
              <a:t>0,3</a:t>
            </a:r>
            <a:r>
              <a:rPr lang="de-DE" sz="800" b="0" i="0" dirty="0">
                <a:effectLst/>
                <a:latin typeface="Arial" panose="020B0604020202020204" pitchFamily="34" charset="0"/>
              </a:rPr>
              <a:t> Megapixel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</a:rPr>
              <a:t>VGA Video </a:t>
            </a:r>
            <a:r>
              <a:rPr lang="de-DE" sz="800" b="0" i="0" dirty="0">
                <a:effectLst/>
                <a:latin typeface="Arial" panose="020B0604020202020204" pitchFamily="34" charset="0"/>
              </a:rPr>
              <a:t>30 </a:t>
            </a:r>
            <a:r>
              <a:rPr lang="de-DE" sz="800" b="0" i="0" dirty="0" err="1">
                <a:effectLst/>
                <a:latin typeface="Arial" panose="020B0604020202020204" pitchFamily="34" charset="0"/>
              </a:rPr>
              <a:t>fps</a:t>
            </a:r>
            <a:endParaRPr lang="de-DE" sz="8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0AA132C9-0254-65BC-1512-B95A03820E9D}"/>
              </a:ext>
            </a:extLst>
          </p:cNvPr>
          <p:cNvSpPr txBox="1"/>
          <p:nvPr/>
        </p:nvSpPr>
        <p:spPr>
          <a:xfrm>
            <a:off x="2513793" y="715290"/>
            <a:ext cx="8210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Hörmuschel</a:t>
            </a:r>
          </a:p>
        </p:txBody>
      </p:sp>
      <p:sp>
        <p:nvSpPr>
          <p:cNvPr id="1024" name="Textfeld 1023">
            <a:extLst>
              <a:ext uri="{FF2B5EF4-FFF2-40B4-BE49-F238E27FC236}">
                <a16:creationId xmlns:a16="http://schemas.microsoft.com/office/drawing/2014/main" id="{012030F1-3D40-B915-440D-0CD3A5CB03A5}"/>
              </a:ext>
            </a:extLst>
          </p:cNvPr>
          <p:cNvSpPr txBox="1"/>
          <p:nvPr/>
        </p:nvSpPr>
        <p:spPr>
          <a:xfrm>
            <a:off x="3715232" y="710368"/>
            <a:ext cx="1066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Vibrationsmotor</a:t>
            </a:r>
          </a:p>
        </p:txBody>
      </p:sp>
      <p:sp>
        <p:nvSpPr>
          <p:cNvPr id="1028" name="Textfeld 1027">
            <a:extLst>
              <a:ext uri="{FF2B5EF4-FFF2-40B4-BE49-F238E27FC236}">
                <a16:creationId xmlns:a16="http://schemas.microsoft.com/office/drawing/2014/main" id="{2E0CA74F-9ADC-7EB5-1D7C-191C65719F40}"/>
              </a:ext>
            </a:extLst>
          </p:cNvPr>
          <p:cNvSpPr txBox="1"/>
          <p:nvPr/>
        </p:nvSpPr>
        <p:spPr>
          <a:xfrm>
            <a:off x="1960436" y="1411406"/>
            <a:ext cx="553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Power</a:t>
            </a:r>
          </a:p>
          <a:p>
            <a:r>
              <a:rPr lang="de-DE" sz="1000" b="1" u="sng" dirty="0"/>
              <a:t>Button</a:t>
            </a:r>
          </a:p>
        </p:txBody>
      </p:sp>
      <p:sp>
        <p:nvSpPr>
          <p:cNvPr id="1029" name="Textfeld 1028">
            <a:extLst>
              <a:ext uri="{FF2B5EF4-FFF2-40B4-BE49-F238E27FC236}">
                <a16:creationId xmlns:a16="http://schemas.microsoft.com/office/drawing/2014/main" id="{B297A4DF-3CF2-3094-9CA2-4C6FDAB45CD2}"/>
              </a:ext>
            </a:extLst>
          </p:cNvPr>
          <p:cNvSpPr txBox="1"/>
          <p:nvPr/>
        </p:nvSpPr>
        <p:spPr>
          <a:xfrm>
            <a:off x="1113384" y="415393"/>
            <a:ext cx="12394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Front-Mikrofon</a:t>
            </a:r>
          </a:p>
          <a:p>
            <a:r>
              <a:rPr lang="de-DE" sz="1000" b="1" u="sng" dirty="0"/>
              <a:t>Infrarot Lichtsensor</a:t>
            </a:r>
          </a:p>
          <a:p>
            <a:r>
              <a:rPr lang="de-DE" sz="1000" b="1" u="sng" dirty="0"/>
              <a:t>Annäherungssensor</a:t>
            </a:r>
          </a:p>
        </p:txBody>
      </p:sp>
      <p:sp>
        <p:nvSpPr>
          <p:cNvPr id="1035" name="Textfeld 1034">
            <a:extLst>
              <a:ext uri="{FF2B5EF4-FFF2-40B4-BE49-F238E27FC236}">
                <a16:creationId xmlns:a16="http://schemas.microsoft.com/office/drawing/2014/main" id="{E47584CB-0AB0-DE4D-BDCE-28D4C53B427B}"/>
              </a:ext>
            </a:extLst>
          </p:cNvPr>
          <p:cNvSpPr txBox="1"/>
          <p:nvPr/>
        </p:nvSpPr>
        <p:spPr>
          <a:xfrm>
            <a:off x="8476239" y="1419365"/>
            <a:ext cx="74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b="1" u="sng" dirty="0"/>
              <a:t>Lautstärke</a:t>
            </a:r>
          </a:p>
          <a:p>
            <a:pPr algn="ctr"/>
            <a:r>
              <a:rPr lang="de-DE" sz="1000" b="1" u="sng" dirty="0"/>
              <a:t>+ / -</a:t>
            </a:r>
          </a:p>
        </p:txBody>
      </p:sp>
      <p:pic>
        <p:nvPicPr>
          <p:cNvPr id="1036" name="Picture 4">
            <a:extLst>
              <a:ext uri="{FF2B5EF4-FFF2-40B4-BE49-F238E27FC236}">
                <a16:creationId xmlns:a16="http://schemas.microsoft.com/office/drawing/2014/main" id="{2F83FC25-757B-FC9A-86D0-3AF21EA0F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120" y="7563061"/>
            <a:ext cx="720152" cy="88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Textfeld 1036">
            <a:extLst>
              <a:ext uri="{FF2B5EF4-FFF2-40B4-BE49-F238E27FC236}">
                <a16:creationId xmlns:a16="http://schemas.microsoft.com/office/drawing/2014/main" id="{F78610AD-61AD-A6B9-6B6F-EC114424B0F0}"/>
              </a:ext>
            </a:extLst>
          </p:cNvPr>
          <p:cNvSpPr txBox="1"/>
          <p:nvPr/>
        </p:nvSpPr>
        <p:spPr>
          <a:xfrm>
            <a:off x="6512778" y="412446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u="sng" dirty="0"/>
              <a:t>LED Blitz</a:t>
            </a:r>
          </a:p>
        </p:txBody>
      </p:sp>
    </p:spTree>
    <p:extLst>
      <p:ext uri="{BB962C8B-B14F-4D97-AF65-F5344CB8AC3E}">
        <p14:creationId xmlns:p14="http://schemas.microsoft.com/office/powerpoint/2010/main" val="1282669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394</Words>
  <Application>Microsoft Office PowerPoint</Application>
  <PresentationFormat>A3-Papier (297 x 420 mm)</PresentationFormat>
  <Paragraphs>126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Iphone 4</vt:lpstr>
      <vt:lpstr>Iphone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Iphone 4</dc:title>
  <dc:creator>Wolfgang Günther</dc:creator>
  <cp:lastModifiedBy>Wolfgang Günther</cp:lastModifiedBy>
  <cp:revision>16</cp:revision>
  <cp:lastPrinted>2023-01-10T18:11:39Z</cp:lastPrinted>
  <dcterms:created xsi:type="dcterms:W3CDTF">2023-01-10T12:28:09Z</dcterms:created>
  <dcterms:modified xsi:type="dcterms:W3CDTF">2023-02-01T12:11:04Z</dcterms:modified>
</cp:coreProperties>
</file>